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7/18/2021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7/18/2021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7/18/2021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7/18/2021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7/18/2021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7/18/2021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7/18/2021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7/18/2021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7/18/2021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7/18/2021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7/18/2021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7/18/2021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E61BB06-9816-429A-B7F7-7FE79EA579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Nailit</a:t>
            </a:r>
            <a:br>
              <a:rPr lang="he-IL" dirty="0"/>
            </a:br>
            <a:r>
              <a:rPr lang="ru-RU" sz="2400" dirty="0"/>
              <a:t>Лазерный прибор от ногтевого грибка</a:t>
            </a:r>
            <a:endParaRPr lang="en-US" sz="2400" dirty="0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64E758AD-38B8-4686-B8CD-3E0F80E82D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Руководство по эксплуатации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933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32D8FD1A-2C68-4B76-9F50-7733ACE4F05E}"/>
              </a:ext>
            </a:extLst>
          </p:cNvPr>
          <p:cNvSpPr txBox="1"/>
          <p:nvPr/>
        </p:nvSpPr>
        <p:spPr>
          <a:xfrm>
            <a:off x="182881" y="262394"/>
            <a:ext cx="11656611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Правила безопасности </a:t>
            </a:r>
            <a:endParaRPr lang="en-US" sz="2000" b="1" dirty="0"/>
          </a:p>
          <a:p>
            <a:r>
              <a:rPr lang="ru-RU" sz="1600" dirty="0"/>
              <a:t>Устройство следует использовать в строгом соответствии</a:t>
            </a:r>
            <a:endParaRPr lang="he-IL" sz="1600" dirty="0"/>
          </a:p>
          <a:p>
            <a:r>
              <a:rPr lang="ru-RU" sz="1600" dirty="0"/>
              <a:t> с правилами техники безопасности и инструкции по эксплуатации,</a:t>
            </a:r>
            <a:endParaRPr lang="he-IL" sz="1600" dirty="0"/>
          </a:p>
          <a:p>
            <a:r>
              <a:rPr lang="ru-RU" sz="1600" dirty="0"/>
              <a:t> представленные в данном руководстве.</a:t>
            </a:r>
          </a:p>
          <a:p>
            <a:endParaRPr lang="ru-RU" sz="1600" dirty="0"/>
          </a:p>
          <a:p>
            <a:r>
              <a:rPr lang="ru-RU" sz="1600" dirty="0"/>
              <a:t>НЕ используйте устройство близко к матке во время беременности.</a:t>
            </a:r>
          </a:p>
          <a:p>
            <a:endParaRPr lang="ru-RU" sz="1600" dirty="0"/>
          </a:p>
          <a:p>
            <a:r>
              <a:rPr lang="ru-RU" sz="1600" dirty="0"/>
              <a:t>Избегайте прямого попадания в глаза лазерного излучения</a:t>
            </a:r>
          </a:p>
          <a:p>
            <a:r>
              <a:rPr lang="ru-RU" sz="1600" dirty="0"/>
              <a:t> / синего света / инфракрасного излучения , чтобы предотвратить</a:t>
            </a:r>
          </a:p>
          <a:p>
            <a:r>
              <a:rPr lang="ru-RU" sz="1600" dirty="0"/>
              <a:t> опасность чрезмерного воздействия видимого и инфракрасного света.</a:t>
            </a:r>
          </a:p>
          <a:p>
            <a:endParaRPr lang="ru-RU" sz="1600" dirty="0"/>
          </a:p>
          <a:p>
            <a:r>
              <a:rPr lang="ru-RU" dirty="0"/>
              <a:t>Внимание: </a:t>
            </a:r>
            <a:r>
              <a:rPr lang="ru-RU" sz="1600" dirty="0"/>
              <a:t>держите устройство в недоступном для детей месте.</a:t>
            </a:r>
          </a:p>
          <a:p>
            <a:r>
              <a:rPr lang="ru-RU" sz="1600" dirty="0"/>
              <a:t> Дети до 18 лет, должны использовать устройство только под </a:t>
            </a:r>
          </a:p>
          <a:p>
            <a:r>
              <a:rPr lang="ru-RU" sz="1600" dirty="0"/>
              <a:t>присмотром взрослых.</a:t>
            </a:r>
          </a:p>
          <a:p>
            <a:endParaRPr lang="en-US" sz="1600" dirty="0"/>
          </a:p>
          <a:p>
            <a:r>
              <a:rPr lang="ru-RU" sz="1600" dirty="0"/>
              <a:t>НЕ погружайте прибор в воду и не держите его рядом с чрезмерным</a:t>
            </a:r>
          </a:p>
          <a:p>
            <a:r>
              <a:rPr lang="ru-RU" sz="1600" dirty="0"/>
              <a:t> теплом (камин, обогреватели) или источниками высокой влажности</a:t>
            </a:r>
          </a:p>
          <a:p>
            <a:r>
              <a:rPr lang="ru-RU" sz="1600" dirty="0"/>
              <a:t> (чайник) так как это может привести к неправильной работе прибора.</a:t>
            </a:r>
          </a:p>
          <a:p>
            <a:endParaRPr lang="ru-RU" sz="1600" dirty="0"/>
          </a:p>
          <a:p>
            <a:r>
              <a:rPr lang="ru-RU" sz="1600" dirty="0"/>
              <a:t>НЕ используйте это устройство, если прозрачный пластиковый фильтр</a:t>
            </a:r>
          </a:p>
          <a:p>
            <a:r>
              <a:rPr lang="ru-RU" sz="1600" dirty="0"/>
              <a:t> сломан или удален.</a:t>
            </a:r>
          </a:p>
          <a:p>
            <a:r>
              <a:rPr lang="ru-RU" sz="1600" dirty="0"/>
              <a:t>Прибор не подразумевает детали, которые можно заменить и</a:t>
            </a:r>
          </a:p>
          <a:p>
            <a:r>
              <a:rPr lang="ru-RU" sz="1600" dirty="0"/>
              <a:t> не допускаются какие либо изменения в приборе.</a:t>
            </a:r>
          </a:p>
          <a:p>
            <a:endParaRPr lang="en-US" sz="1600" dirty="0"/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1F88092C-B190-4CD7-8423-0F5A539D8657}"/>
              </a:ext>
            </a:extLst>
          </p:cNvPr>
          <p:cNvSpPr txBox="1"/>
          <p:nvPr/>
        </p:nvSpPr>
        <p:spPr>
          <a:xfrm>
            <a:off x="7044856" y="385505"/>
            <a:ext cx="4874149" cy="59093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ru-RU" dirty="0"/>
          </a:p>
          <a:p>
            <a:r>
              <a:rPr lang="ru-RU" sz="2000" b="1" dirty="0"/>
              <a:t>Запрещается использование:</a:t>
            </a:r>
          </a:p>
          <a:p>
            <a:r>
              <a:rPr lang="ru-RU" dirty="0"/>
              <a:t>* При наличии солнечных ожогов.</a:t>
            </a:r>
          </a:p>
          <a:p>
            <a:r>
              <a:rPr lang="ru-RU" dirty="0"/>
              <a:t>* Пациентам, страдающим заболеваниями, связанными с светочувствительностью.</a:t>
            </a:r>
          </a:p>
          <a:p>
            <a:r>
              <a:rPr lang="ru-RU" dirty="0"/>
              <a:t>*В период приема фотосенсибилизирующих препаратов.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r>
              <a:rPr lang="ru-RU" dirty="0"/>
              <a:t>* Если вы испытываете какие-либо неожиданные побочные эффекты, такие как зуд, которые возникают в течение первых 48 часов после использования устройства, перед дальнейшим воздействием следует обратиться за медицинской помощью. </a:t>
            </a:r>
          </a:p>
          <a:p>
            <a:r>
              <a:rPr lang="ru-RU" dirty="0"/>
              <a:t>* Прибор может использоваться детьми в возрасте от 8 лет и старше, а также лицами с ограниченными физическими, сенсорными или умственными способностями, только когда они находятся под присмотром.</a:t>
            </a:r>
          </a:p>
          <a:p>
            <a:r>
              <a:rPr lang="ru-RU" dirty="0"/>
              <a:t> *Храните устройство в недоступном для детей месте.</a:t>
            </a:r>
          </a:p>
        </p:txBody>
      </p:sp>
    </p:spTree>
    <p:extLst>
      <p:ext uri="{BB962C8B-B14F-4D97-AF65-F5344CB8AC3E}">
        <p14:creationId xmlns:p14="http://schemas.microsoft.com/office/powerpoint/2010/main" val="12563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C24B6380-D036-41EF-9AD6-7066DB797A56}"/>
              </a:ext>
            </a:extLst>
          </p:cNvPr>
          <p:cNvSpPr txBox="1"/>
          <p:nvPr/>
        </p:nvSpPr>
        <p:spPr>
          <a:xfrm>
            <a:off x="231913" y="229395"/>
            <a:ext cx="11616855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Инструкция по эксплуатации </a:t>
            </a:r>
          </a:p>
          <a:p>
            <a:r>
              <a:rPr lang="ru-RU" sz="1600" dirty="0"/>
              <a:t>Прибор следует использовать на каждый ноготь в отдельности.</a:t>
            </a:r>
          </a:p>
          <a:p>
            <a:r>
              <a:rPr lang="ru-RU" sz="1600" dirty="0"/>
              <a:t> </a:t>
            </a:r>
            <a:r>
              <a:rPr lang="ru-RU" sz="1600" dirty="0" err="1"/>
              <a:t>Nailit</a:t>
            </a:r>
            <a:r>
              <a:rPr lang="ru-RU" sz="1600" dirty="0"/>
              <a:t> можно использовать как для лечения на руками, так и на ногах.</a:t>
            </a:r>
          </a:p>
          <a:p>
            <a:r>
              <a:rPr lang="ru-RU" sz="1600" dirty="0"/>
              <a:t>Перед использованием </a:t>
            </a:r>
            <a:r>
              <a:rPr lang="ru-RU" sz="1600" dirty="0" err="1"/>
              <a:t>Nailit</a:t>
            </a:r>
            <a:r>
              <a:rPr lang="ru-RU" sz="1600" dirty="0"/>
              <a:t> обязательно тщательно очистите все ногти, на которых будете использовать прибор. Закрепите прибор </a:t>
            </a:r>
            <a:r>
              <a:rPr lang="ru-RU" sz="1600" dirty="0" err="1"/>
              <a:t>Nailit</a:t>
            </a:r>
            <a:r>
              <a:rPr lang="ru-RU" sz="1600" dirty="0"/>
              <a:t> на ногте. Убедитесь, что ноготь находится  под прозрачным круглым окошком и, следовательно, подвергается воздействию синего света.</a:t>
            </a:r>
          </a:p>
          <a:p>
            <a:r>
              <a:rPr lang="ru-RU" sz="1600" dirty="0"/>
              <a:t>Нажмите и удерживайте кнопку ВКЛ / ВЫКЛ в течение 3 секунд, чтобы включить устройство.</a:t>
            </a:r>
          </a:p>
          <a:p>
            <a:r>
              <a:rPr lang="ru-RU" sz="1600" dirty="0"/>
              <a:t>Кнопка ВКЛ / ВЫКЛ будет мигать зеленым, указывая на то, что лечение продолжается. Теперь ноготь подвергается воздействию лазера и синего света. Зеленый свет будет продолжать мигать в течение всей продолжительности сеанса (7 минут).</a:t>
            </a:r>
          </a:p>
          <a:p>
            <a:r>
              <a:rPr lang="ru-RU" sz="1600" dirty="0"/>
              <a:t>По окончании сеанса зеленый свет перестанет мигать, и прибор автоматически выключится.</a:t>
            </a:r>
          </a:p>
          <a:p>
            <a:endParaRPr lang="ru-RU" sz="1600" dirty="0"/>
          </a:p>
          <a:p>
            <a:r>
              <a:rPr lang="ru-RU" sz="2000" b="1" dirty="0"/>
              <a:t>Частота использования</a:t>
            </a:r>
          </a:p>
          <a:p>
            <a:r>
              <a:rPr lang="ru-RU" sz="1600" dirty="0"/>
              <a:t>Каждый ноготь следует обрабатывать устройством один раз в день. Заметное улучшение внешнего вида ногтей, при ежедневном использовании, занимает от 3 до 6 месяцев. Однако эффективность может варьироваться в зависимости от человека. Это устройство можно использовать дома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sz="2000" b="1" dirty="0"/>
              <a:t>Зарядка</a:t>
            </a:r>
          </a:p>
          <a:p>
            <a:r>
              <a:rPr lang="ru-RU" sz="1600" dirty="0" err="1"/>
              <a:t>Nailit</a:t>
            </a:r>
            <a:r>
              <a:rPr lang="ru-RU" sz="1600" dirty="0"/>
              <a:t> питается от литий-ионной аккумуляторной батареи. В комплект входит зарядный кабель USB-DC.</a:t>
            </a:r>
          </a:p>
          <a:p>
            <a:r>
              <a:rPr lang="ru-RU" sz="1600" dirty="0"/>
              <a:t>Батареи должно хватить на 185 сеансов. Расчетное время зарядки аккумулятора от разряженного до полностью заряженного состояния составляет 2,5–3 часа. Когда батарея разряжается, светодиодный индикатор мигает красным светом.</a:t>
            </a:r>
          </a:p>
          <a:p>
            <a:r>
              <a:rPr lang="ru-RU" sz="1600" dirty="0"/>
              <a:t>Чтобы зарядить аккумулятор: просто подключите зарядный кабель к устройству и зарядите его с помощью стандартного зарядного устройства USB. Во время зарядки светодиод будет мигать зеленым.</a:t>
            </a:r>
          </a:p>
          <a:p>
            <a:endParaRPr lang="ru-RU" sz="1600" dirty="0"/>
          </a:p>
          <a:p>
            <a:r>
              <a:rPr lang="ru-RU" dirty="0">
                <a:latin typeface="Calibri Light" panose="020F0302020204030204" pitchFamily="34" charset="0"/>
                <a:cs typeface="Calibri Light" panose="020F0302020204030204" pitchFamily="34" charset="0"/>
              </a:rPr>
              <a:t>Предупреждение</a:t>
            </a:r>
            <a:r>
              <a:rPr lang="ru-RU" sz="1600" dirty="0"/>
              <a:t>: батарею в этом устройстве могут заменять только квалифицированные специалисты.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501467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DF13A631-BC71-4FF5-9D90-74C7EE79BE68}"/>
              </a:ext>
            </a:extLst>
          </p:cNvPr>
          <p:cNvSpPr txBox="1"/>
          <p:nvPr/>
        </p:nvSpPr>
        <p:spPr>
          <a:xfrm>
            <a:off x="226325" y="209603"/>
            <a:ext cx="11676778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Устройство не работает во время зарядки. Когда аккумулятор полностью заряжен, индикатор будет постоянно светиться зеленым.</a:t>
            </a:r>
          </a:p>
          <a:p>
            <a:r>
              <a:rPr lang="ru-RU" dirty="0">
                <a:latin typeface="Book Antiqua" panose="02040602050305030304" pitchFamily="18" charset="0"/>
              </a:rPr>
              <a:t>Предупреждение</a:t>
            </a:r>
            <a:r>
              <a:rPr lang="ru-RU" dirty="0"/>
              <a:t>: </a:t>
            </a:r>
            <a:r>
              <a:rPr lang="ru-RU" sz="1600" dirty="0"/>
              <a:t>используйте только прилагаемый зарядный кабель. Использование других кабелей могут испортить прибор и аннулируют гарантию.</a:t>
            </a:r>
          </a:p>
          <a:p>
            <a:endParaRPr lang="ru-RU" sz="1600" dirty="0"/>
          </a:p>
          <a:p>
            <a:r>
              <a:rPr lang="ru-RU" sz="2000" b="1" dirty="0"/>
              <a:t>Очистка</a:t>
            </a:r>
          </a:p>
          <a:p>
            <a:r>
              <a:rPr lang="ru-RU" sz="1600" dirty="0"/>
              <a:t>После каждого использования мы рекомендуем очищать внутреннюю резиновую прокладку. Смочите ткань медицинским спиртом и вытрите насухо. Не передавайте устройство другим людям, не очистив перед этим резиновую прокладку.</a:t>
            </a:r>
          </a:p>
          <a:p>
            <a:endParaRPr lang="ru-RU" sz="1600" dirty="0"/>
          </a:p>
          <a:p>
            <a:r>
              <a:rPr lang="ru-RU" sz="1600" dirty="0"/>
              <a:t>Очистка и техническое обслуживание не должны выполняться дети без присмотра.</a:t>
            </a:r>
          </a:p>
          <a:p>
            <a:endParaRPr lang="ru-RU" sz="1600" dirty="0"/>
          </a:p>
          <a:p>
            <a:r>
              <a:rPr lang="ru-RU" b="1" dirty="0"/>
              <a:t>Диагностика</a:t>
            </a:r>
          </a:p>
          <a:p>
            <a:r>
              <a:rPr lang="ru-RU" sz="1600" dirty="0"/>
              <a:t>Если ваш </a:t>
            </a:r>
            <a:r>
              <a:rPr lang="ru-RU" sz="1600" dirty="0" err="1"/>
              <a:t>Nailit</a:t>
            </a:r>
            <a:r>
              <a:rPr lang="ru-RU" sz="1600" dirty="0"/>
              <a:t> не работает должным образом, проверьте следующее:</a:t>
            </a:r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r>
              <a:rPr lang="ru-RU" sz="1600" dirty="0"/>
              <a:t>Если проблема не исчезла позвоните в </a:t>
            </a:r>
            <a:r>
              <a:rPr lang="ru-RU" sz="1600" dirty="0" err="1"/>
              <a:t>TensCare</a:t>
            </a:r>
            <a:r>
              <a:rPr lang="ru-RU" sz="1600" dirty="0"/>
              <a:t> или вашему местному дилеру за советом.</a:t>
            </a:r>
          </a:p>
          <a:p>
            <a:endParaRPr lang="en-US" sz="1600" dirty="0"/>
          </a:p>
        </p:txBody>
      </p:sp>
      <p:graphicFrame>
        <p:nvGraphicFramePr>
          <p:cNvPr id="3" name="טבלה 3">
            <a:extLst>
              <a:ext uri="{FF2B5EF4-FFF2-40B4-BE49-F238E27FC236}">
                <a16:creationId xmlns:a16="http://schemas.microsoft.com/office/drawing/2014/main" id="{F82F46F7-32C7-4D21-8DFD-412A3DF8B7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0989771"/>
              </p:ext>
            </p:extLst>
          </p:nvPr>
        </p:nvGraphicFramePr>
        <p:xfrm>
          <a:off x="288897" y="3892237"/>
          <a:ext cx="11407471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50842">
                  <a:extLst>
                    <a:ext uri="{9D8B030D-6E8A-4147-A177-3AD203B41FA5}">
                      <a16:colId xmlns:a16="http://schemas.microsoft.com/office/drawing/2014/main" val="4015362204"/>
                    </a:ext>
                  </a:extLst>
                </a:gridCol>
                <a:gridCol w="3342582">
                  <a:extLst>
                    <a:ext uri="{9D8B030D-6E8A-4147-A177-3AD203B41FA5}">
                      <a16:colId xmlns:a16="http://schemas.microsoft.com/office/drawing/2014/main" val="1987172524"/>
                    </a:ext>
                  </a:extLst>
                </a:gridCol>
                <a:gridCol w="4514047">
                  <a:extLst>
                    <a:ext uri="{9D8B030D-6E8A-4147-A177-3AD203B41FA5}">
                      <a16:colId xmlns:a16="http://schemas.microsoft.com/office/drawing/2014/main" val="24980692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Проблема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Возможные причины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Решение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7026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Индикатор батареи горит красным светом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Перезаряжаемый аккумулятор разряжен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Подключите устройство к зарядке, пока светодиод не загорится зеленым. Устройство не работает во время зарядки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4073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Прибор не работает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Техническая неисправность</a:t>
                      </a:r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Обратиться к дилеру/ производителю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84549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1703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02FA82C6-700C-4052-A8CE-2051641608AA}"/>
              </a:ext>
            </a:extLst>
          </p:cNvPr>
          <p:cNvSpPr txBox="1"/>
          <p:nvPr/>
        </p:nvSpPr>
        <p:spPr>
          <a:xfrm>
            <a:off x="279621" y="256429"/>
            <a:ext cx="1163275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Часто задаваемые вопросы</a:t>
            </a:r>
          </a:p>
          <a:p>
            <a:r>
              <a:rPr lang="ru-RU" sz="1600" i="1" dirty="0"/>
              <a:t>1.Когда видны реальные результаты проводимых процедур?</a:t>
            </a:r>
          </a:p>
          <a:p>
            <a:r>
              <a:rPr lang="ru-RU" sz="1600" dirty="0"/>
              <a:t>У разных пациентов результаты лечения зависят от возраста, стадии заражения и других индивидуальных факторов. Предполагаемый период лечения составляет от 3 до 6 месяцев.</a:t>
            </a:r>
          </a:p>
          <a:p>
            <a:r>
              <a:rPr lang="ru-RU" sz="1600" i="1" dirty="0"/>
              <a:t>2.Есть ли риск ожога при терапии лазером?</a:t>
            </a:r>
          </a:p>
          <a:p>
            <a:r>
              <a:rPr lang="ru-RU" sz="1600" dirty="0"/>
              <a:t>Нет. </a:t>
            </a:r>
            <a:r>
              <a:rPr lang="ru-RU" sz="1600" dirty="0" err="1"/>
              <a:t>Cure</a:t>
            </a:r>
            <a:r>
              <a:rPr lang="ru-RU" sz="1600" dirty="0"/>
              <a:t> </a:t>
            </a:r>
            <a:r>
              <a:rPr lang="ru-RU" sz="1600" dirty="0" err="1"/>
              <a:t>Ex</a:t>
            </a:r>
            <a:r>
              <a:rPr lang="ru-RU" sz="1600" dirty="0"/>
              <a:t> – лазерный прибор класса 1M, он совершенно безопасен в использовании.</a:t>
            </a:r>
          </a:p>
          <a:p>
            <a:endParaRPr lang="ru-RU" sz="1600" dirty="0"/>
          </a:p>
          <a:p>
            <a:r>
              <a:rPr lang="ru-RU" b="1" dirty="0"/>
              <a:t>Техническая информация</a:t>
            </a:r>
          </a:p>
          <a:p>
            <a:endParaRPr lang="en-US" b="1" dirty="0"/>
          </a:p>
        </p:txBody>
      </p:sp>
      <p:graphicFrame>
        <p:nvGraphicFramePr>
          <p:cNvPr id="3" name="טבלה 3">
            <a:extLst>
              <a:ext uri="{FF2B5EF4-FFF2-40B4-BE49-F238E27FC236}">
                <a16:creationId xmlns:a16="http://schemas.microsoft.com/office/drawing/2014/main" id="{55ADE528-7B10-4398-9C0D-C90D4BDFB6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9241328"/>
              </p:ext>
            </p:extLst>
          </p:nvPr>
        </p:nvGraphicFramePr>
        <p:xfrm>
          <a:off x="417885" y="2403062"/>
          <a:ext cx="11494494" cy="4348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26534">
                  <a:extLst>
                    <a:ext uri="{9D8B030D-6E8A-4147-A177-3AD203B41FA5}">
                      <a16:colId xmlns:a16="http://schemas.microsoft.com/office/drawing/2014/main" val="3885931832"/>
                    </a:ext>
                  </a:extLst>
                </a:gridCol>
                <a:gridCol w="6867960">
                  <a:extLst>
                    <a:ext uri="{9D8B030D-6E8A-4147-A177-3AD203B41FA5}">
                      <a16:colId xmlns:a16="http://schemas.microsoft.com/office/drawing/2014/main" val="16244932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Класс лазера: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Класс лазера: 1M (</a:t>
                      </a:r>
                      <a:r>
                        <a:rPr lang="en-US" dirty="0"/>
                        <a:t>I</a:t>
                      </a:r>
                      <a:r>
                        <a:rPr lang="ru-RU" dirty="0"/>
                        <a:t>EC 60825-1)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9769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Длина волны лазера: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905</a:t>
                      </a:r>
                      <a:r>
                        <a:rPr lang="en-US" dirty="0"/>
                        <a:t>nm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9436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Длина волны ультрафиолета: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470</a:t>
                      </a:r>
                      <a:r>
                        <a:rPr lang="en-US" dirty="0"/>
                        <a:t>nm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59147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Мощность лазера: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25Вт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8750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Максимальная</a:t>
                      </a:r>
                      <a:r>
                        <a:rPr lang="en-US" dirty="0"/>
                        <a:t> </a:t>
                      </a:r>
                      <a:r>
                        <a:rPr lang="ru-RU" dirty="0"/>
                        <a:t>интенсивность импульса: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22Вт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557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Выходной штекер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USB </a:t>
                      </a:r>
                      <a:r>
                        <a:rPr lang="ru-RU" dirty="0"/>
                        <a:t>постоянного тока</a:t>
                      </a:r>
                      <a:r>
                        <a:rPr lang="en-US" dirty="0"/>
                        <a:t>(DC </a:t>
                      </a:r>
                      <a:r>
                        <a:rPr lang="el-GR" dirty="0"/>
                        <a:t>Φ2.5</a:t>
                      </a:r>
                      <a:r>
                        <a:rPr lang="en-US" dirty="0"/>
                        <a:t>x</a:t>
                      </a:r>
                      <a:r>
                        <a:rPr lang="el-GR" dirty="0"/>
                        <a:t>Φ0.7</a:t>
                      </a:r>
                      <a:r>
                        <a:rPr lang="en-US" dirty="0"/>
                        <a:t>x10 mm)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2762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Батарея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TW 902244 </a:t>
                      </a:r>
                      <a:r>
                        <a:rPr lang="ru-RU" dirty="0"/>
                        <a:t>литий-ионный аккумулятор </a:t>
                      </a:r>
                      <a:r>
                        <a:rPr lang="it-IT" dirty="0"/>
                        <a:t>3.7</a:t>
                      </a:r>
                      <a:r>
                        <a:rPr lang="ru-RU" dirty="0"/>
                        <a:t>В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478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Время автономной работы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~ </a:t>
                      </a:r>
                      <a:r>
                        <a:rPr lang="ru-RU" dirty="0"/>
                        <a:t>22 часа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2465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Вес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50 г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3475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Размеры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69.5 x 40.5 x 35.5 mm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237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Классификация безопасности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Внутренний источник питания. Предназначен для непрерывного использования.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23987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7419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83366E06-582B-48D9-A506-CCC9C224D086}"/>
              </a:ext>
            </a:extLst>
          </p:cNvPr>
          <p:cNvSpPr txBox="1"/>
          <p:nvPr/>
        </p:nvSpPr>
        <p:spPr>
          <a:xfrm>
            <a:off x="273378" y="226244"/>
            <a:ext cx="669303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Характеристики окружающей среды:</a:t>
            </a:r>
            <a:endParaRPr lang="en-US" b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3" name="טבלה 3">
            <a:extLst>
              <a:ext uri="{FF2B5EF4-FFF2-40B4-BE49-F238E27FC236}">
                <a16:creationId xmlns:a16="http://schemas.microsoft.com/office/drawing/2014/main" id="{9E3E95CA-5B30-42E2-AADE-DA73E7F206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7277435"/>
              </p:ext>
            </p:extLst>
          </p:nvPr>
        </p:nvGraphicFramePr>
        <p:xfrm>
          <a:off x="344603" y="719666"/>
          <a:ext cx="6693030" cy="558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57845">
                  <a:extLst>
                    <a:ext uri="{9D8B030D-6E8A-4147-A177-3AD203B41FA5}">
                      <a16:colId xmlns:a16="http://schemas.microsoft.com/office/drawing/2014/main" val="1649493396"/>
                    </a:ext>
                  </a:extLst>
                </a:gridCol>
                <a:gridCol w="4535185">
                  <a:extLst>
                    <a:ext uri="{9D8B030D-6E8A-4147-A177-3AD203B41FA5}">
                      <a16:colId xmlns:a16="http://schemas.microsoft.com/office/drawing/2014/main" val="25161315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/>
                        <a:t>Операционный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/>
                        <a:t>Диапазон температур</a:t>
                      </a:r>
                      <a:r>
                        <a:rPr lang="en-US" sz="1600"/>
                        <a:t>: 5°C-40°C</a:t>
                      </a:r>
                    </a:p>
                    <a:p>
                      <a:r>
                        <a:rPr lang="ru-RU" sz="1600"/>
                        <a:t>Влажность</a:t>
                      </a:r>
                      <a:r>
                        <a:rPr lang="en-US" sz="1600"/>
                        <a:t>: 15-90% RH </a:t>
                      </a:r>
                      <a:r>
                        <a:rPr lang="ru-RU" sz="1600"/>
                        <a:t>без конденсации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6579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/>
                        <a:t>Место хранения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Атмосферная температура</a:t>
                      </a:r>
                      <a:r>
                        <a:rPr lang="en-US" sz="1600" dirty="0"/>
                        <a:t>: 700hPa-1060hPa</a:t>
                      </a:r>
                    </a:p>
                    <a:p>
                      <a:r>
                        <a:rPr lang="ru-RU" sz="1600" dirty="0"/>
                        <a:t>Диапазон температур</a:t>
                      </a:r>
                      <a:r>
                        <a:rPr lang="en-US" sz="1600" dirty="0"/>
                        <a:t>: -10°C-60°C</a:t>
                      </a:r>
                    </a:p>
                    <a:p>
                      <a:r>
                        <a:rPr lang="ru-RU" sz="1600" dirty="0"/>
                        <a:t>Влажность</a:t>
                      </a:r>
                      <a:r>
                        <a:rPr lang="en-US" sz="1600" dirty="0"/>
                        <a:t>: 15% </a:t>
                      </a:r>
                      <a:r>
                        <a:rPr lang="ru-RU" sz="1600" dirty="0"/>
                        <a:t>до</a:t>
                      </a:r>
                      <a:r>
                        <a:rPr lang="en-US" sz="1600" dirty="0"/>
                        <a:t> 75% RH</a:t>
                      </a:r>
                      <a:r>
                        <a:rPr lang="ru-RU" sz="1600" dirty="0"/>
                        <a:t> без влажности конденсации</a:t>
                      </a:r>
                      <a:endParaRPr lang="en-US" sz="1600" dirty="0"/>
                    </a:p>
                    <a:p>
                      <a:r>
                        <a:rPr lang="ru-RU" sz="1600" dirty="0"/>
                        <a:t>Атмосферное давление</a:t>
                      </a:r>
                      <a:r>
                        <a:rPr lang="en-US" sz="1600" dirty="0"/>
                        <a:t>: 700hPa-1060hPa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8644885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sz="1600" dirty="0"/>
                        <a:t>Спецификация батареи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742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/>
                        <a:t>Тип батареи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/>
                        <a:t>Литий-ионный аккумулятор </a:t>
                      </a:r>
                      <a:r>
                        <a:rPr lang="en-US" sz="1600"/>
                        <a:t>(</a:t>
                      </a:r>
                      <a:r>
                        <a:rPr lang="ru-RU" sz="1600"/>
                        <a:t>модель</a:t>
                      </a:r>
                      <a:r>
                        <a:rPr lang="en-US" sz="1600"/>
                        <a:t>: TW 902244)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64014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/>
                        <a:t>Емкость аккумулятора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900mAH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1956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/>
                        <a:t>Температура хранения </a:t>
                      </a:r>
                    </a:p>
                    <a:p>
                      <a:endParaRPr lang="ru-RU" sz="1600" dirty="0"/>
                    </a:p>
                    <a:p>
                      <a:endParaRPr lang="ru-RU" sz="1600" dirty="0"/>
                    </a:p>
                    <a:p>
                      <a:r>
                        <a:rPr lang="ru-RU" sz="1600" dirty="0"/>
                        <a:t>Влажность при хранении                                                                                                                                                                 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-10°C-60°C (≤ 1 </a:t>
                      </a:r>
                      <a:r>
                        <a:rPr lang="ru-RU" sz="1600"/>
                        <a:t>месяц</a:t>
                      </a:r>
                      <a:r>
                        <a:rPr lang="en-US" sz="1600"/>
                        <a:t>)</a:t>
                      </a:r>
                    </a:p>
                    <a:p>
                      <a:r>
                        <a:rPr lang="en-US" sz="1600"/>
                        <a:t>-10°C-45°C (≤ 3 </a:t>
                      </a:r>
                      <a:r>
                        <a:rPr lang="ru-RU" sz="1600"/>
                        <a:t>месяца</a:t>
                      </a:r>
                      <a:r>
                        <a:rPr lang="en-US" sz="1600"/>
                        <a:t>)</a:t>
                      </a:r>
                    </a:p>
                    <a:p>
                      <a:r>
                        <a:rPr lang="en-US" sz="1600"/>
                        <a:t>-10°C-28°C (≤ 1 </a:t>
                      </a:r>
                      <a:r>
                        <a:rPr lang="ru-RU" sz="1600"/>
                        <a:t>год</a:t>
                      </a:r>
                      <a:r>
                        <a:rPr lang="en-US" sz="1600"/>
                        <a:t>)</a:t>
                      </a:r>
                      <a:endParaRPr lang="ru-RU" sz="1600"/>
                    </a:p>
                    <a:p>
                      <a:r>
                        <a:rPr lang="en-US" sz="1600"/>
                        <a:t>45% - 75% RH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2994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/>
                        <a:t>Спецификация </a:t>
                      </a:r>
                      <a:r>
                        <a:rPr lang="ru-RU" sz="1600" dirty="0" err="1"/>
                        <a:t>зарадки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Ток</a:t>
                      </a:r>
                      <a:r>
                        <a:rPr lang="en-US" sz="1600" dirty="0"/>
                        <a:t>: </a:t>
                      </a:r>
                      <a:r>
                        <a:rPr lang="ru-RU" sz="1600" dirty="0"/>
                        <a:t>макс</a:t>
                      </a:r>
                      <a:r>
                        <a:rPr lang="en-US" sz="1600" dirty="0"/>
                        <a:t> 450mA</a:t>
                      </a:r>
                    </a:p>
                    <a:p>
                      <a:r>
                        <a:rPr lang="ru-RU" sz="1600" dirty="0"/>
                        <a:t>Напряжение</a:t>
                      </a:r>
                      <a:r>
                        <a:rPr lang="en-US" sz="1600" dirty="0"/>
                        <a:t>: 5V</a:t>
                      </a:r>
                    </a:p>
                    <a:p>
                      <a:r>
                        <a:rPr lang="ru-RU" sz="1600" dirty="0"/>
                        <a:t>Мощность</a:t>
                      </a:r>
                      <a:r>
                        <a:rPr lang="en-US" sz="1600" dirty="0"/>
                        <a:t>: 2.5W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7646939"/>
                  </a:ext>
                </a:extLst>
              </a:tr>
            </a:tbl>
          </a:graphicData>
        </a:graphic>
      </p:graphicFrame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B26399FD-B26A-4DD2-87AF-582898AC3887}"/>
              </a:ext>
            </a:extLst>
          </p:cNvPr>
          <p:cNvSpPr txBox="1"/>
          <p:nvPr/>
        </p:nvSpPr>
        <p:spPr>
          <a:xfrm>
            <a:off x="7705151" y="836010"/>
            <a:ext cx="4142246" cy="53553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/>
              <a:t>Гарантия</a:t>
            </a:r>
          </a:p>
          <a:p>
            <a:r>
              <a:rPr lang="ru-RU" dirty="0"/>
              <a:t>Гарантия относится только к устройству и не распространяется на зарядный кабель.</a:t>
            </a:r>
          </a:p>
          <a:p>
            <a:r>
              <a:rPr lang="ru-RU" dirty="0"/>
              <a:t>Гарантия не предоставляется в случае</a:t>
            </a:r>
          </a:p>
          <a:p>
            <a:r>
              <a:rPr lang="ru-RU" dirty="0"/>
              <a:t>механических повреждений</a:t>
            </a:r>
            <a:r>
              <a:rPr lang="he-IL" dirty="0"/>
              <a:t> </a:t>
            </a:r>
            <a:r>
              <a:rPr lang="ru-RU" dirty="0"/>
              <a:t> или повреждений по вине пользователя</a:t>
            </a:r>
          </a:p>
          <a:p>
            <a:r>
              <a:rPr lang="ru-RU" dirty="0"/>
              <a:t>вследствие несоблюдения правил, указанных в руководстве по эксплуатации</a:t>
            </a:r>
            <a:r>
              <a:rPr lang="he-IL" dirty="0"/>
              <a:t>.</a:t>
            </a:r>
          </a:p>
          <a:p>
            <a:r>
              <a:rPr lang="ru-RU" dirty="0"/>
              <a:t>Гарантийный срок – 1 год по предъявлении квитанции о покупке с указанной датой приобретения. Для того, чтобы задействовать гарантию в случае неисправности прибора, необходимо вернуть его по адресу:</a:t>
            </a:r>
          </a:p>
          <a:p>
            <a:r>
              <a:rPr lang="he-IL" dirty="0"/>
              <a:t>עבור </a:t>
            </a:r>
            <a:r>
              <a:rPr lang="he-IL" dirty="0" err="1"/>
              <a:t>מ.ד.ס</a:t>
            </a:r>
            <a:r>
              <a:rPr lang="he-IL" dirty="0"/>
              <a:t> פארם, ת.ד. 411 מיקוד 4610302 , הרצליה פיתוח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33842742"/>
      </p:ext>
    </p:extLst>
  </p:cSld>
  <p:clrMapOvr>
    <a:masterClrMapping/>
  </p:clrMapOvr>
</p:sld>
</file>

<file path=ppt/theme/theme1.xml><?xml version="1.0" encoding="utf-8"?>
<a:theme xmlns:a="http://schemas.openxmlformats.org/drawingml/2006/main" name="תג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כוס חלב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474</TotalTime>
  <Words>1024</Words>
  <Application>Microsoft Office PowerPoint</Application>
  <PresentationFormat>מסך רחב</PresentationFormat>
  <Paragraphs>149</Paragraphs>
  <Slides>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13" baseType="lpstr">
      <vt:lpstr>Arial</vt:lpstr>
      <vt:lpstr>Book Antiqua</vt:lpstr>
      <vt:lpstr>Calibri Light</vt:lpstr>
      <vt:lpstr>Corbel</vt:lpstr>
      <vt:lpstr>Gill Sans MT</vt:lpstr>
      <vt:lpstr>Impact</vt:lpstr>
      <vt:lpstr>תג</vt:lpstr>
      <vt:lpstr>Nailit Лазерный прибор от ногтевого грибка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Nailit Лазерный прибор от ногтевого грибка</dc:title>
  <dc:creator>admin</dc:creator>
  <cp:lastModifiedBy>admin</cp:lastModifiedBy>
  <cp:revision>3</cp:revision>
  <dcterms:created xsi:type="dcterms:W3CDTF">2021-07-14T12:49:31Z</dcterms:created>
  <dcterms:modified xsi:type="dcterms:W3CDTF">2021-07-18T13:01:52Z</dcterms:modified>
</cp:coreProperties>
</file>